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374" r:id="rId2"/>
    <p:sldId id="378" r:id="rId3"/>
    <p:sldId id="379" r:id="rId4"/>
    <p:sldId id="375" r:id="rId5"/>
    <p:sldId id="380" r:id="rId6"/>
    <p:sldId id="381" r:id="rId7"/>
    <p:sldId id="382" r:id="rId8"/>
    <p:sldId id="383" r:id="rId9"/>
    <p:sldId id="384" r:id="rId10"/>
    <p:sldId id="385" r:id="rId11"/>
    <p:sldId id="386" r:id="rId12"/>
    <p:sldId id="387" r:id="rId13"/>
    <p:sldId id="388" r:id="rId14"/>
    <p:sldId id="376" r:id="rId15"/>
    <p:sldId id="389" r:id="rId16"/>
    <p:sldId id="398" r:id="rId17"/>
    <p:sldId id="399" r:id="rId18"/>
    <p:sldId id="390" r:id="rId19"/>
    <p:sldId id="401" r:id="rId20"/>
    <p:sldId id="402" r:id="rId21"/>
    <p:sldId id="392" r:id="rId22"/>
    <p:sldId id="400" r:id="rId23"/>
    <p:sldId id="391" r:id="rId24"/>
    <p:sldId id="403" r:id="rId25"/>
    <p:sldId id="377" r:id="rId26"/>
    <p:sldId id="393" r:id="rId27"/>
    <p:sldId id="404" r:id="rId28"/>
    <p:sldId id="394" r:id="rId29"/>
    <p:sldId id="395" r:id="rId30"/>
    <p:sldId id="396" r:id="rId31"/>
    <p:sldId id="405" r:id="rId32"/>
    <p:sldId id="397" r:id="rId33"/>
    <p:sldId id="406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DC8"/>
    <a:srgbClr val="FF9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6"/>
    <p:restoredTop sz="91549"/>
  </p:normalViewPr>
  <p:slideViewPr>
    <p:cSldViewPr snapToGrid="0" snapToObjects="1">
      <p:cViewPr varScale="1">
        <p:scale>
          <a:sx n="80" d="100"/>
          <a:sy n="80" d="100"/>
        </p:scale>
        <p:origin x="97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2FB5A5-61CE-8F40-A0AE-25E922554B41}" type="datetimeFigureOut">
              <a:rPr kumimoji="1" lang="zh-CN" altLang="en-US" smtClean="0"/>
              <a:t>2020/3/16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159BC-7566-964E-A174-5EB0FB7EDE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3570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本次以</a:t>
            </a:r>
            <a:r>
              <a:rPr kumimoji="1" lang="en-US" altLang="zh-CN" dirty="0"/>
              <a:t>Bootstrap4</a:t>
            </a:r>
            <a:r>
              <a:rPr kumimoji="1" lang="zh-CN" altLang="en-US" dirty="0"/>
              <a:t>为主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159BC-7566-964E-A174-5EB0FB7EDED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2273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159BC-7566-964E-A174-5EB0FB7EDED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5680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介绍几种常用的，更多的组件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159BC-7566-964E-A174-5EB0FB7EDED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8557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FF21B6-BAAB-4B47-8DC9-5A6EC5E5D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F88FFB-110F-0746-AEE4-0F99C0C2F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EE67B8-DE4C-AE4E-8667-83160BF94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F73F-44B0-A441-B93E-8ABEDF8068DB}" type="datetimeFigureOut">
              <a:rPr kumimoji="1" lang="zh-CN" altLang="en-US" smtClean="0"/>
              <a:t>2020/3/16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661149-089E-EE4E-ACB4-C269C9EB9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35B7C9-A0A3-B74B-B2EF-CEAEBC35A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BB43-CD8E-714A-8E0D-B9BF0DC334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7696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92979-B5CA-CA4E-8288-F844B46DC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66EBFC-5E23-6C48-9E8C-11C3D0B8F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267A86-F96B-1947-96BF-9706136D3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F73F-44B0-A441-B93E-8ABEDF8068DB}" type="datetimeFigureOut">
              <a:rPr kumimoji="1" lang="zh-CN" altLang="en-US" smtClean="0"/>
              <a:t>2020/3/16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FA9EC5-6DAF-344D-A0D7-EE66A63DC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91E59E-46E6-EF47-9FCC-5F6F44F6A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BB43-CD8E-714A-8E0D-B9BF0DC334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0718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FD5E5DF-BCDC-644E-B23B-0A5DD2BED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00793E-9144-BF46-8A1E-62C3BF6481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E5B904-FA73-B243-A2FC-1C21E184C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F73F-44B0-A441-B93E-8ABEDF8068DB}" type="datetimeFigureOut">
              <a:rPr kumimoji="1" lang="zh-CN" altLang="en-US" smtClean="0"/>
              <a:t>2020/3/16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A3C9AE-4117-0D49-A6C9-43FD7ECD9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E05A6C-0EF6-514D-A32E-FA010E64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BB43-CD8E-714A-8E0D-B9BF0DC334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644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91079-FEDB-8245-B313-1BD130808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71C43A-288C-D04E-A4C1-5CBD5EEF3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711D76-1AD7-F848-AA04-6452A741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F73F-44B0-A441-B93E-8ABEDF8068DB}" type="datetimeFigureOut">
              <a:rPr kumimoji="1" lang="zh-CN" altLang="en-US" smtClean="0"/>
              <a:t>2020/3/16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EAD1FA-9E0B-284E-AA7D-30662EC18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A32DF3-6DD9-D74E-AD89-5E7A1B39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BB43-CD8E-714A-8E0D-B9BF0DC334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4268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DCDD4-45D6-944A-8321-1EF0117F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C823E0-CED4-984B-B17B-6F3D67D51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8F48C2-F292-2141-8FB4-969B8ABCB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F73F-44B0-A441-B93E-8ABEDF8068DB}" type="datetimeFigureOut">
              <a:rPr kumimoji="1" lang="zh-CN" altLang="en-US" smtClean="0"/>
              <a:t>2020/3/16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236BE0-04C4-664F-8A30-4DE8BD1C3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783391-089E-A842-9B81-4E25323D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BB43-CD8E-714A-8E0D-B9BF0DC334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4610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E87C8E-0A27-3F42-81D4-87A79CD1A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07FD49-2F7C-B949-B870-7E626E6028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F560DD-58C2-9448-BF89-AA1C48778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231075-60E1-ED45-8C3C-3076D1E26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F73F-44B0-A441-B93E-8ABEDF8068DB}" type="datetimeFigureOut">
              <a:rPr kumimoji="1" lang="zh-CN" altLang="en-US" smtClean="0"/>
              <a:t>2020/3/16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09B958-1947-1546-B116-60C67DE4B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C2BB76-0EFE-AD4D-A0D3-63E539A4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BB43-CD8E-714A-8E0D-B9BF0DC334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400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2A3DD-84C4-FE42-B3F6-A96377014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ED0277-F37A-2941-857D-EBEA9E9AA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AB3624-FFA1-2946-9E1D-CC8CCABBB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70822C0-1FE4-FC40-B745-56689BDAC9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ED5847C-FE2C-2B4C-B5BD-0DC79F91D2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A10186-32A0-C14A-997D-BD77616BB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F73F-44B0-A441-B93E-8ABEDF8068DB}" type="datetimeFigureOut">
              <a:rPr kumimoji="1" lang="zh-CN" altLang="en-US" smtClean="0"/>
              <a:t>2020/3/16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B2FFDD8-FB0F-1C42-A621-0B2BA273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DEC5B51-EDD2-7E4F-95D4-ED8CB34FB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BB43-CD8E-714A-8E0D-B9BF0DC334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0922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9F7F5-4E80-5B4F-95B2-CD5009FB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D8F724-A7E3-3F48-B0EE-79077F45D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F73F-44B0-A441-B93E-8ABEDF8068DB}" type="datetimeFigureOut">
              <a:rPr kumimoji="1" lang="zh-CN" altLang="en-US" smtClean="0"/>
              <a:t>2020/3/16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5C2B21-9A03-2445-A38A-C00E9972A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D7A6C8-870A-E544-B26C-D4088AF3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BB43-CD8E-714A-8E0D-B9BF0DC334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1570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0476C0-22A9-7142-913A-9034C77AE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F73F-44B0-A441-B93E-8ABEDF8068DB}" type="datetimeFigureOut">
              <a:rPr kumimoji="1" lang="zh-CN" altLang="en-US" smtClean="0"/>
              <a:t>2020/3/16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C7AF6C-C88C-6B4E-BC75-BB7FE114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8D6461-B7D1-4740-9BF5-77AD84EA7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BB43-CD8E-714A-8E0D-B9BF0DC334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99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1F065-6AB3-6F4F-AECD-10F5C54DC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B9C04-1DF2-B247-8394-D6C367E52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A5AF1B-97B2-EE4C-AFD1-FDB3F8360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926B03-3757-B04D-A6D5-8573B683B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F73F-44B0-A441-B93E-8ABEDF8068DB}" type="datetimeFigureOut">
              <a:rPr kumimoji="1" lang="zh-CN" altLang="en-US" smtClean="0"/>
              <a:t>2020/3/16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95829C-E0D8-AE4C-A2A8-ABF17A922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67CEAC-DF10-1445-83B4-5155237E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BB43-CD8E-714A-8E0D-B9BF0DC334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8651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E9AC63-FB7C-3445-9355-585711186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9D94022-6105-BC40-9CCE-E01651727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EB9EFC-CA8F-854D-9D03-CBCBC26FA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44FA85-D973-994B-9A2B-8A7BEC77E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F73F-44B0-A441-B93E-8ABEDF8068DB}" type="datetimeFigureOut">
              <a:rPr kumimoji="1" lang="zh-CN" altLang="en-US" smtClean="0"/>
              <a:t>2020/3/16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BA0981-0FA0-1147-BFCF-CAE1DFED8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0E88A8-A9D3-D34F-A527-B6E4AEEDD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BB43-CD8E-714A-8E0D-B9BF0DC334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40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C32ECEB-9735-9B48-8B13-4530A9E2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A164C9-A4C7-6847-B9BC-61B5D3352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433FFE-04D7-A040-BD6F-313363311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AF73F-44B0-A441-B93E-8ABEDF8068DB}" type="datetimeFigureOut">
              <a:rPr kumimoji="1" lang="zh-CN" altLang="en-US" smtClean="0"/>
              <a:t>2020/3/16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098BDE-8145-CE4F-887F-2A0529273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6464D-52D3-D041-9FE1-75B03394A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7BB43-CD8E-714A-8E0D-B9BF0DC334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3025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90BDBF-C189-A548-BEDB-75C11FEFE2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3.4</a:t>
            </a:r>
            <a:r>
              <a:rPr kumimoji="1" lang="zh-CN" altLang="en-US" sz="4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44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简介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3E431F8E-9B83-A948-8B15-F8D175A77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6896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表格类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1C88406F-EEC0-2A4D-B7D0-9C07735EF3CF}"/>
              </a:ext>
            </a:extLst>
          </p:cNvPr>
          <p:cNvSpPr txBox="1">
            <a:spLocks/>
          </p:cNvSpPr>
          <p:nvPr/>
        </p:nvSpPr>
        <p:spPr>
          <a:xfrm>
            <a:off x="838201" y="1473932"/>
            <a:ext cx="10691812" cy="5018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3FF7577-3C7B-784D-9047-1E973F05D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748097"/>
              </p:ext>
            </p:extLst>
          </p:nvPr>
        </p:nvGraphicFramePr>
        <p:xfrm>
          <a:off x="1772443" y="1310481"/>
          <a:ext cx="864711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314">
                  <a:extLst>
                    <a:ext uri="{9D8B030D-6E8A-4147-A177-3AD203B41FA5}">
                      <a16:colId xmlns:a16="http://schemas.microsoft.com/office/drawing/2014/main" val="320764745"/>
                    </a:ext>
                  </a:extLst>
                </a:gridCol>
                <a:gridCol w="5257799">
                  <a:extLst>
                    <a:ext uri="{9D8B030D-6E8A-4147-A177-3AD203B41FA5}">
                      <a16:colId xmlns:a16="http://schemas.microsoft.com/office/drawing/2014/main" val="2821910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类名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元素名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66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.table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为任意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table</a:t>
                      </a:r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添加基本样式（只有横向分隔线）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32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.table-striped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 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tbody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内添加斑马线形式的条纹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63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.table-bordered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为所有表格的单元格添加边框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80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.table-hover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在</a:t>
                      </a:r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tbody</a:t>
                      </a:r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内任一行启用鼠标悬停状态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550910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6F62800B-F9D1-264A-B44D-076557630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3612309"/>
            <a:ext cx="6394695" cy="24463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D51B27-3C77-6542-B976-BA444C3FD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0" y="4110037"/>
            <a:ext cx="4419600" cy="1453019"/>
          </a:xfrm>
          <a:prstGeom prst="rect">
            <a:avLst/>
          </a:prstGeom>
        </p:spPr>
      </p:pic>
      <p:sp>
        <p:nvSpPr>
          <p:cNvPr id="11" name="右箭头 10">
            <a:extLst>
              <a:ext uri="{FF2B5EF4-FFF2-40B4-BE49-F238E27FC236}">
                <a16:creationId xmlns:a16="http://schemas.microsoft.com/office/drawing/2014/main" id="{AACBE73A-A8B3-D34B-A793-6E39C9A73380}"/>
              </a:ext>
            </a:extLst>
          </p:cNvPr>
          <p:cNvSpPr/>
          <p:nvPr/>
        </p:nvSpPr>
        <p:spPr>
          <a:xfrm>
            <a:off x="7158828" y="4835493"/>
            <a:ext cx="423865" cy="292714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7597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图片类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1C88406F-EEC0-2A4D-B7D0-9C07735EF3CF}"/>
              </a:ext>
            </a:extLst>
          </p:cNvPr>
          <p:cNvSpPr txBox="1">
            <a:spLocks/>
          </p:cNvSpPr>
          <p:nvPr/>
        </p:nvSpPr>
        <p:spPr>
          <a:xfrm>
            <a:off x="838201" y="1473932"/>
            <a:ext cx="10691812" cy="5018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3FF7577-3C7B-784D-9047-1E973F05D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72904"/>
              </p:ext>
            </p:extLst>
          </p:nvPr>
        </p:nvGraphicFramePr>
        <p:xfrm>
          <a:off x="1607343" y="1445922"/>
          <a:ext cx="864711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314">
                  <a:extLst>
                    <a:ext uri="{9D8B030D-6E8A-4147-A177-3AD203B41FA5}">
                      <a16:colId xmlns:a16="http://schemas.microsoft.com/office/drawing/2014/main" val="320764745"/>
                    </a:ext>
                  </a:extLst>
                </a:gridCol>
                <a:gridCol w="5257799">
                  <a:extLst>
                    <a:ext uri="{9D8B030D-6E8A-4147-A177-3AD203B41FA5}">
                      <a16:colId xmlns:a16="http://schemas.microsoft.com/office/drawing/2014/main" val="2821910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类名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元素名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66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.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img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-rounded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为图片添加圆角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32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</a:t>
                      </a:r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img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-circle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将图片变成圆形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椭圆形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63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img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-thumbnail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缩略图功能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80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</a:t>
                      </a:r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img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-fluid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响应式图片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550910"/>
                  </a:ext>
                </a:extLst>
              </a:tr>
            </a:tbl>
          </a:graphicData>
        </a:graphic>
      </p:graphicFrame>
      <p:sp>
        <p:nvSpPr>
          <p:cNvPr id="11" name="右箭头 10">
            <a:extLst>
              <a:ext uri="{FF2B5EF4-FFF2-40B4-BE49-F238E27FC236}">
                <a16:creationId xmlns:a16="http://schemas.microsoft.com/office/drawing/2014/main" id="{AACBE73A-A8B3-D34B-A793-6E39C9A73380}"/>
              </a:ext>
            </a:extLst>
          </p:cNvPr>
          <p:cNvSpPr/>
          <p:nvPr/>
        </p:nvSpPr>
        <p:spPr>
          <a:xfrm>
            <a:off x="6981029" y="4542779"/>
            <a:ext cx="423865" cy="292714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DD26B0-EE73-2D47-AE68-B1CB29F9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15" y="3635343"/>
            <a:ext cx="5918200" cy="24003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7350374-D4F1-1548-B32F-E90F29508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208" y="3910610"/>
            <a:ext cx="4325144" cy="155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08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表单类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1C88406F-EEC0-2A4D-B7D0-9C07735EF3CF}"/>
              </a:ext>
            </a:extLst>
          </p:cNvPr>
          <p:cNvSpPr txBox="1">
            <a:spLocks/>
          </p:cNvSpPr>
          <p:nvPr/>
        </p:nvSpPr>
        <p:spPr>
          <a:xfrm>
            <a:off x="838201" y="1473932"/>
            <a:ext cx="10691812" cy="5018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提供了堆叠表单（垂直方向）和内联表单（水平方向）。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52CF95-E874-5E4F-B4D0-D5DAE461F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981200"/>
            <a:ext cx="5994085" cy="46609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E20DC6-7B74-C142-A0C5-494972D7E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022" y="3315658"/>
            <a:ext cx="4476435" cy="2278473"/>
          </a:xfrm>
          <a:prstGeom prst="rect">
            <a:avLst/>
          </a:prstGeom>
        </p:spPr>
      </p:pic>
      <p:sp>
        <p:nvSpPr>
          <p:cNvPr id="11" name="右箭头 10">
            <a:extLst>
              <a:ext uri="{FF2B5EF4-FFF2-40B4-BE49-F238E27FC236}">
                <a16:creationId xmlns:a16="http://schemas.microsoft.com/office/drawing/2014/main" id="{3005D6D2-4946-A348-8801-D6E822F94877}"/>
              </a:ext>
            </a:extLst>
          </p:cNvPr>
          <p:cNvSpPr/>
          <p:nvPr/>
        </p:nvSpPr>
        <p:spPr>
          <a:xfrm>
            <a:off x="7091208" y="4208704"/>
            <a:ext cx="423865" cy="292714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6E4B3858-E4FD-9840-A967-2228F3378506}"/>
              </a:ext>
            </a:extLst>
          </p:cNvPr>
          <p:cNvSpPr/>
          <p:nvPr/>
        </p:nvSpPr>
        <p:spPr>
          <a:xfrm rot="10800000">
            <a:off x="6286500" y="2656243"/>
            <a:ext cx="238754" cy="92515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7903D0-430D-6442-BF65-B50010FEF32E}"/>
              </a:ext>
            </a:extLst>
          </p:cNvPr>
          <p:cNvSpPr/>
          <p:nvPr/>
        </p:nvSpPr>
        <p:spPr>
          <a:xfrm>
            <a:off x="6583840" y="2585627"/>
            <a:ext cx="24077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label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和表单控制放在带有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”form-group”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div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CA02A595-B063-4C4A-BB46-1735D329549A}"/>
              </a:ext>
            </a:extLst>
          </p:cNvPr>
          <p:cNvSpPr/>
          <p:nvPr/>
        </p:nvSpPr>
        <p:spPr>
          <a:xfrm>
            <a:off x="1238653" y="4921489"/>
            <a:ext cx="238754" cy="92515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ADEF1C4-7A55-5F4A-9260-0B6FF100F84C}"/>
              </a:ext>
            </a:extLst>
          </p:cNvPr>
          <p:cNvSpPr/>
          <p:nvPr/>
        </p:nvSpPr>
        <p:spPr>
          <a:xfrm>
            <a:off x="90529" y="5255577"/>
            <a:ext cx="13032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复选框样式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173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按钮类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1C88406F-EEC0-2A4D-B7D0-9C07735EF3CF}"/>
              </a:ext>
            </a:extLst>
          </p:cNvPr>
          <p:cNvSpPr txBox="1">
            <a:spLocks/>
          </p:cNvSpPr>
          <p:nvPr/>
        </p:nvSpPr>
        <p:spPr>
          <a:xfrm>
            <a:off x="838201" y="1473932"/>
            <a:ext cx="10691812" cy="5018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提供丰富的按钮样式来设置按钮的颜色、大小、状态。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3005D6D2-4946-A348-8801-D6E822F94877}"/>
              </a:ext>
            </a:extLst>
          </p:cNvPr>
          <p:cNvSpPr/>
          <p:nvPr/>
        </p:nvSpPr>
        <p:spPr>
          <a:xfrm>
            <a:off x="7050800" y="3641777"/>
            <a:ext cx="423865" cy="292714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2C394E-48BC-9749-A4EB-FD5B6A27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042190"/>
            <a:ext cx="5914982" cy="43205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CC02CA-B743-2243-8C1C-2B8731212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443" y="3103895"/>
            <a:ext cx="3894896" cy="136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3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90BDBF-C189-A548-BEDB-75C11FEFE2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3.4.2</a:t>
            </a:r>
            <a:r>
              <a:rPr kumimoji="1" lang="zh-CN" altLang="en-US" sz="4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44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布局组件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3E431F8E-9B83-A948-8B15-F8D175A77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4945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导航栏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1D071A3-B291-114F-B1A7-1C6B789DA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978830"/>
              </p:ext>
            </p:extLst>
          </p:nvPr>
        </p:nvGraphicFramePr>
        <p:xfrm>
          <a:off x="1395072" y="2478662"/>
          <a:ext cx="8647113" cy="4116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314">
                  <a:extLst>
                    <a:ext uri="{9D8B030D-6E8A-4147-A177-3AD203B41FA5}">
                      <a16:colId xmlns:a16="http://schemas.microsoft.com/office/drawing/2014/main" val="320764745"/>
                    </a:ext>
                  </a:extLst>
                </a:gridCol>
                <a:gridCol w="5257799">
                  <a:extLst>
                    <a:ext uri="{9D8B030D-6E8A-4147-A177-3AD203B41FA5}">
                      <a16:colId xmlns:a16="http://schemas.microsoft.com/office/drawing/2014/main" val="2821910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66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.navbar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导航栏的基本样式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32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</a:t>
                      </a:r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navbar-expand-xl|lg|sm|md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创建响应式导航栏，大屏幕水平排列，小屏幕垂直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54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.navbar-</a:t>
                      </a:r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nav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导航栏基本样式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在列表</a:t>
                      </a:r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ul</a:t>
                      </a:r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中设置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073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</a:t>
                      </a:r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nav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导航栏基本样式（在列表</a:t>
                      </a:r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ul</a:t>
                      </a:r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中设置）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02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</a:t>
                      </a:r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nav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导航栏每个选项的样式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在列表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li</a:t>
                      </a:r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中设置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63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</a:t>
                      </a:r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nav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-link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导航栏选项的超链接样式（在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</a:t>
                      </a:r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中设置）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80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.navbar-brand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高亮显示品牌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logo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550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</a:t>
                      </a:r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nav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-tabs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将导航转化为选项卡</a:t>
                      </a:r>
                    </a:p>
                  </a:txBody>
                  <a:tcPr marL="47625" marR="47625" marT="66675" marB="66675"/>
                </a:tc>
                <a:extLst>
                  <a:ext uri="{0D108BD9-81ED-4DB2-BD59-A6C34878D82A}">
                    <a16:rowId xmlns:a16="http://schemas.microsoft.com/office/drawing/2014/main" val="957109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</a:t>
                      </a:r>
                      <a:r>
                        <a:rPr lang="en-US" altLang="zh-CN" sz="1800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nav</a:t>
                      </a:r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-pills</a:t>
                      </a:r>
                      <a:endParaRPr lang="zh-CN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将导航项设置为胶囊形状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69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</a:t>
                      </a:r>
                      <a:r>
                        <a:rPr lang="en-US" altLang="zh-CN" sz="1800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nav</a:t>
                      </a:r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-justified</a:t>
                      </a:r>
                      <a:endParaRPr lang="zh-CN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设置导航项等宽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42631"/>
                  </a:ext>
                </a:extLst>
              </a:tr>
            </a:tbl>
          </a:graphicData>
        </a:graphic>
      </p:graphicFrame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DBF700-B4C3-D845-8554-D3F24E7435E8}"/>
              </a:ext>
            </a:extLst>
          </p:cNvPr>
          <p:cNvSpPr txBox="1">
            <a:spLocks/>
          </p:cNvSpPr>
          <p:nvPr/>
        </p:nvSpPr>
        <p:spPr>
          <a:xfrm>
            <a:off x="838201" y="1473932"/>
            <a:ext cx="10691812" cy="5018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创建导航栏有两种方式：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SzPct val="70000"/>
              <a:buFont typeface="Wingdings" pitchFamily="2" charset="2"/>
              <a:buChar char="u"/>
            </a:pP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使用列表</a:t>
            </a: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&lt;</a:t>
            </a:r>
            <a:r>
              <a:rPr kumimoji="1" lang="en-US" altLang="zh-CN" sz="1800" dirty="0" err="1">
                <a:latin typeface="宋体" panose="02010600030101010101" pitchFamily="2" charset="-122"/>
                <a:ea typeface="宋体" panose="02010600030101010101" pitchFamily="2" charset="-122"/>
              </a:rPr>
              <a:t>ul</a:t>
            </a: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&gt;&lt;/</a:t>
            </a:r>
            <a:r>
              <a:rPr kumimoji="1" lang="en-US" altLang="zh-CN" sz="1800" dirty="0" err="1">
                <a:latin typeface="宋体" panose="02010600030101010101" pitchFamily="2" charset="-122"/>
                <a:ea typeface="宋体" panose="02010600030101010101" pitchFamily="2" charset="-122"/>
              </a:rPr>
              <a:t>ul</a:t>
            </a: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&gt;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kumimoji="1" lang="en-US" altLang="zh-CN" sz="1800" dirty="0" err="1">
                <a:latin typeface="宋体" panose="02010600030101010101" pitchFamily="2" charset="-122"/>
                <a:ea typeface="宋体" panose="02010600030101010101" pitchFamily="2" charset="-122"/>
              </a:rPr>
              <a:t>nav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类</a:t>
            </a:r>
            <a:endParaRPr kumimoji="1"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SzPct val="70000"/>
              <a:buFont typeface="Wingdings" pitchFamily="2" charset="2"/>
              <a:buChar char="u"/>
            </a:pP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使用元素</a:t>
            </a: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&lt;</a:t>
            </a:r>
            <a:r>
              <a:rPr kumimoji="1" lang="en-US" altLang="zh-CN" sz="1800" dirty="0" err="1">
                <a:latin typeface="宋体" panose="02010600030101010101" pitchFamily="2" charset="-122"/>
                <a:ea typeface="宋体" panose="02010600030101010101" pitchFamily="2" charset="-122"/>
              </a:rPr>
              <a:t>nav</a:t>
            </a: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&gt;&lt;/</a:t>
            </a:r>
            <a:r>
              <a:rPr kumimoji="1" lang="en-US" altLang="zh-CN" sz="1800" dirty="0" err="1">
                <a:latin typeface="宋体" panose="02010600030101010101" pitchFamily="2" charset="-122"/>
                <a:ea typeface="宋体" panose="02010600030101010101" pitchFamily="2" charset="-122"/>
              </a:rPr>
              <a:t>nav</a:t>
            </a: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&gt;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.navbar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类</a:t>
            </a:r>
            <a:endParaRPr kumimoji="1"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9399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导航栏示例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611891-71BF-964E-97EB-903AEC8DC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93" y="1377950"/>
            <a:ext cx="5899149" cy="280344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F1B83665-584A-7849-BBBE-7EABFFBDB580}"/>
              </a:ext>
            </a:extLst>
          </p:cNvPr>
          <p:cNvSpPr/>
          <p:nvPr/>
        </p:nvSpPr>
        <p:spPr>
          <a:xfrm>
            <a:off x="6932271" y="2545444"/>
            <a:ext cx="423865" cy="292714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A45F39-9B9E-3245-B32A-11C9B14C2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93" y="4614039"/>
            <a:ext cx="5899149" cy="16542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E360CFC3-BEAF-514D-B95D-616E1098B63E}"/>
              </a:ext>
            </a:extLst>
          </p:cNvPr>
          <p:cNvSpPr/>
          <p:nvPr/>
        </p:nvSpPr>
        <p:spPr>
          <a:xfrm>
            <a:off x="6932270" y="5294811"/>
            <a:ext cx="423865" cy="292714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4F220D-B7B8-9043-BE8C-2AE7E5B04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293" y="5110645"/>
            <a:ext cx="4112078" cy="7155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642A4D-EC4E-F244-994A-5DD2B69ED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408" y="2097489"/>
            <a:ext cx="2463752" cy="89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13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导航栏示例 </a:t>
            </a:r>
            <a:r>
              <a:rPr kumimoji="1"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–</a:t>
            </a:r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 动态选择卡</a:t>
            </a:r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E360CFC3-BEAF-514D-B95D-616E1098B63E}"/>
              </a:ext>
            </a:extLst>
          </p:cNvPr>
          <p:cNvSpPr/>
          <p:nvPr/>
        </p:nvSpPr>
        <p:spPr>
          <a:xfrm>
            <a:off x="7763666" y="3384695"/>
            <a:ext cx="423865" cy="292714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DCC69B-D9E6-9C41-9ADF-FFB988976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89" y="1506876"/>
            <a:ext cx="6421282" cy="470968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DB7AEC-F4B8-3643-8CFC-617D3A775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236" y="1439692"/>
            <a:ext cx="2527300" cy="2247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7AC041-A7A6-3244-A518-0EB41CC44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936" y="3732608"/>
            <a:ext cx="2247900" cy="2349500"/>
          </a:xfrm>
          <a:prstGeom prst="rect">
            <a:avLst/>
          </a:prstGeom>
        </p:spPr>
      </p:pic>
      <p:sp>
        <p:nvSpPr>
          <p:cNvPr id="12" name="左大括号 11">
            <a:extLst>
              <a:ext uri="{FF2B5EF4-FFF2-40B4-BE49-F238E27FC236}">
                <a16:creationId xmlns:a16="http://schemas.microsoft.com/office/drawing/2014/main" id="{4AE81CE0-7A3C-6346-8397-99840AF93A35}"/>
              </a:ext>
            </a:extLst>
          </p:cNvPr>
          <p:cNvSpPr/>
          <p:nvPr/>
        </p:nvSpPr>
        <p:spPr>
          <a:xfrm>
            <a:off x="990183" y="2101063"/>
            <a:ext cx="281106" cy="157634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F15F794-429D-D143-8320-913774BFF9BA}"/>
              </a:ext>
            </a:extLst>
          </p:cNvPr>
          <p:cNvSpPr/>
          <p:nvPr/>
        </p:nvSpPr>
        <p:spPr>
          <a:xfrm>
            <a:off x="178714" y="2596848"/>
            <a:ext cx="8114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选项卡导航栏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1E9DB870-01C5-BF48-B712-274AECC8BC55}"/>
              </a:ext>
            </a:extLst>
          </p:cNvPr>
          <p:cNvSpPr/>
          <p:nvPr/>
        </p:nvSpPr>
        <p:spPr>
          <a:xfrm>
            <a:off x="987615" y="3861718"/>
            <a:ext cx="212579" cy="201656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C5BAE37-7A8E-A84C-9322-ADE80349CA72}"/>
              </a:ext>
            </a:extLst>
          </p:cNvPr>
          <p:cNvSpPr/>
          <p:nvPr/>
        </p:nvSpPr>
        <p:spPr>
          <a:xfrm>
            <a:off x="191750" y="4577614"/>
            <a:ext cx="8114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选项卡内容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6562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下拉菜单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AF462B-9F7D-3844-B466-4FB1B3332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33"/>
            <a:ext cx="10691813" cy="1955068"/>
          </a:xfrm>
        </p:spPr>
        <p:txBody>
          <a:bodyPr>
            <a:normAutofit/>
          </a:bodyPr>
          <a:lstStyle/>
          <a:p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Bootstrap4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的下拉菜单依赖于</a:t>
            </a:r>
            <a:r>
              <a:rPr kumimoji="1"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popper.min.js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，因此在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html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文档的头部需要引入该文件；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下拉菜单可以在按钮或者链接中进行创建，需要添加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.dropdown-toggle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类和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data-toggle=“</a:t>
            </a:r>
            <a:r>
              <a:rPr kumimoji="1"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dropdowm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属性；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下拉菜单通常和导航栏一起使用；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0154CCB-0FCC-FA4D-8B56-45916CDEC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261333"/>
              </p:ext>
            </p:extLst>
          </p:nvPr>
        </p:nvGraphicFramePr>
        <p:xfrm>
          <a:off x="1589200" y="3185894"/>
          <a:ext cx="8647113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900">
                  <a:extLst>
                    <a:ext uri="{9D8B030D-6E8A-4147-A177-3AD203B41FA5}">
                      <a16:colId xmlns:a16="http://schemas.microsoft.com/office/drawing/2014/main" val="320764745"/>
                    </a:ext>
                  </a:extLst>
                </a:gridCol>
                <a:gridCol w="4991213">
                  <a:extLst>
                    <a:ext uri="{9D8B030D-6E8A-4147-A177-3AD203B41FA5}">
                      <a16:colId xmlns:a16="http://schemas.microsoft.com/office/drawing/2014/main" val="2821910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66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.dropdown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指定下拉菜单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32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.dropdown-menu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设置实际下拉菜单样式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54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.dropdown-item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下拉菜单中每一项的样式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073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.dropdown-divider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下拉菜单中创建水平分割线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02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.dropdown-header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下拉菜单中添加标题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63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</a:t>
                      </a:r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dropdown-menu-right|left|center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下拉菜单对齐样式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80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</a:t>
                      </a:r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dropright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|.</a:t>
                      </a:r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dropup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|.</a:t>
                      </a:r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dropleft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下拉菜单向右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|</a:t>
                      </a:r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|</a:t>
                      </a:r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左弹出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550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018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下拉菜单示例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AE6D82-935F-2641-9864-597B5BBF8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1830388"/>
            <a:ext cx="6244927" cy="359251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5C9B05-5BB6-4549-B195-3F869251F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988344"/>
            <a:ext cx="2641600" cy="3225800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B5813DC3-8563-374B-B2BC-9290756042F3}"/>
              </a:ext>
            </a:extLst>
          </p:cNvPr>
          <p:cNvSpPr/>
          <p:nvPr/>
        </p:nvSpPr>
        <p:spPr>
          <a:xfrm>
            <a:off x="7749231" y="3429000"/>
            <a:ext cx="423865" cy="292714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77AC9599-A862-2344-9FC8-08CC77C896F0}"/>
              </a:ext>
            </a:extLst>
          </p:cNvPr>
          <p:cNvSpPr/>
          <p:nvPr/>
        </p:nvSpPr>
        <p:spPr>
          <a:xfrm>
            <a:off x="1360011" y="2596849"/>
            <a:ext cx="317917" cy="73055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BE1F1F2-EFD9-D941-8A36-A9EC00EB6579}"/>
              </a:ext>
            </a:extLst>
          </p:cNvPr>
          <p:cNvSpPr/>
          <p:nvPr/>
        </p:nvSpPr>
        <p:spPr>
          <a:xfrm>
            <a:off x="389583" y="2792848"/>
            <a:ext cx="1129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按钮样式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AA4B13DB-95A4-CC4D-B6EA-3C8D00B97F5E}"/>
              </a:ext>
            </a:extLst>
          </p:cNvPr>
          <p:cNvSpPr/>
          <p:nvPr/>
        </p:nvSpPr>
        <p:spPr>
          <a:xfrm>
            <a:off x="1374239" y="3537802"/>
            <a:ext cx="317917" cy="130089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FEDBA95-04E0-844A-9B96-623AD69BB313}"/>
              </a:ext>
            </a:extLst>
          </p:cNvPr>
          <p:cNvSpPr/>
          <p:nvPr/>
        </p:nvSpPr>
        <p:spPr>
          <a:xfrm>
            <a:off x="389583" y="4018974"/>
            <a:ext cx="1129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下拉菜单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191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endParaRPr kumimoji="1"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AF462B-9F7D-3844-B466-4FB1B3332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33"/>
            <a:ext cx="10691813" cy="4326792"/>
          </a:xfrm>
        </p:spPr>
        <p:txBody>
          <a:bodyPr>
            <a:normAutofit/>
          </a:bodyPr>
          <a:lstStyle/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是一个用于快速开发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应用程序和网站的前端框架，它基于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HTML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CSS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JavaScript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由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Twitter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员工开发并与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2011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年在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GitHub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上发布，目前最新的版本是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Bootstrap4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优点：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SzPct val="70000"/>
              <a:buFont typeface="Wingdings" pitchFamily="2" charset="2"/>
              <a:buChar char="u"/>
            </a:pP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移动设备优先：自</a:t>
            </a: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Bootstrap3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起，框架包含了贯穿于整个库的移动设备优先的样式；</a:t>
            </a:r>
            <a:endParaRPr kumimoji="1"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SzPct val="70000"/>
              <a:buFont typeface="Wingdings" pitchFamily="2" charset="2"/>
              <a:buChar char="u"/>
            </a:pP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响应式设计：</a:t>
            </a: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的响应式</a:t>
            </a: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CSS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能够自适应于台式机、平板电脑和手机；</a:t>
            </a:r>
            <a:endParaRPr kumimoji="1"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SzPct val="70000"/>
              <a:buFont typeface="Wingdings" pitchFamily="2" charset="2"/>
              <a:buChar char="u"/>
            </a:pP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为开发人员创建接口提供了一个简洁统一的解决方案；</a:t>
            </a:r>
            <a:endParaRPr kumimoji="1"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SzPct val="70000"/>
              <a:buFont typeface="Wingdings" pitchFamily="2" charset="2"/>
              <a:buChar char="u"/>
            </a:pP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包含功能强大的内置组件，易于定制。</a:t>
            </a:r>
            <a:endParaRPr kumimoji="1"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包含的内容：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SzPct val="70000"/>
              <a:buFont typeface="Wingdings" pitchFamily="2" charset="2"/>
              <a:buChar char="u"/>
            </a:pP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CSS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自带全局</a:t>
            </a: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CSS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设置，定义基本的</a:t>
            </a: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HTML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元素样式、可扩展的类以及一个网格系统；</a:t>
            </a:r>
            <a:endParaRPr kumimoji="1"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SzPct val="70000"/>
              <a:buFont typeface="Wingdings" pitchFamily="2" charset="2"/>
              <a:buChar char="u"/>
            </a:pP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组件：</a:t>
            </a: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包含十几个可重用的组件，用于创建图像、下拉菜单、导航、警示框、弹出框等；</a:t>
            </a:r>
            <a:endParaRPr kumimoji="1"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SzPct val="70000"/>
              <a:buFont typeface="Wingdings" pitchFamily="2" charset="2"/>
              <a:buChar char="u"/>
            </a:pP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JavaScript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插件：</a:t>
            </a: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包含十几个自定义的</a:t>
            </a: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jQuery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插件。</a:t>
            </a:r>
            <a:endParaRPr kumimoji="1"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357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导航下拉菜单</a:t>
            </a:r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B5813DC3-8563-374B-B2BC-9290756042F3}"/>
              </a:ext>
            </a:extLst>
          </p:cNvPr>
          <p:cNvSpPr/>
          <p:nvPr/>
        </p:nvSpPr>
        <p:spPr>
          <a:xfrm>
            <a:off x="7370046" y="3429000"/>
            <a:ext cx="423865" cy="292714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DE029F-A6E1-DA45-8343-69C5BE438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07" y="1696064"/>
            <a:ext cx="6375400" cy="40513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848E2-3FEF-C646-93C6-B167F4BB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872" y="2785265"/>
            <a:ext cx="3808186" cy="1756785"/>
          </a:xfrm>
          <a:prstGeom prst="rect">
            <a:avLst/>
          </a:prstGeom>
        </p:spPr>
      </p:pic>
      <p:sp>
        <p:nvSpPr>
          <p:cNvPr id="8" name="左大括号 7">
            <a:extLst>
              <a:ext uri="{FF2B5EF4-FFF2-40B4-BE49-F238E27FC236}">
                <a16:creationId xmlns:a16="http://schemas.microsoft.com/office/drawing/2014/main" id="{83BC9C76-B69C-1846-B916-B9B5185E2DD0}"/>
              </a:ext>
            </a:extLst>
          </p:cNvPr>
          <p:cNvSpPr/>
          <p:nvPr/>
        </p:nvSpPr>
        <p:spPr>
          <a:xfrm>
            <a:off x="1053019" y="3413008"/>
            <a:ext cx="298919" cy="174892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865D28B-1C25-3A4C-A81B-F2CED09DFA1A}"/>
              </a:ext>
            </a:extLst>
          </p:cNvPr>
          <p:cNvSpPr/>
          <p:nvPr/>
        </p:nvSpPr>
        <p:spPr>
          <a:xfrm>
            <a:off x="170027" y="3995084"/>
            <a:ext cx="10139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下拉菜单的导航项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7830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卡片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AF462B-9F7D-3844-B466-4FB1B3332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33"/>
            <a:ext cx="10691813" cy="1955068"/>
          </a:xfrm>
        </p:spPr>
        <p:txBody>
          <a:bodyPr>
            <a:normAutofit/>
          </a:bodyPr>
          <a:lstStyle/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卡片常用于做用户的名片。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68E047B-B04E-8142-9089-B68C550F9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274101"/>
              </p:ext>
            </p:extLst>
          </p:nvPr>
        </p:nvGraphicFramePr>
        <p:xfrm>
          <a:off x="1627300" y="2101291"/>
          <a:ext cx="8647113" cy="3745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314">
                  <a:extLst>
                    <a:ext uri="{9D8B030D-6E8A-4147-A177-3AD203B41FA5}">
                      <a16:colId xmlns:a16="http://schemas.microsoft.com/office/drawing/2014/main" val="320764745"/>
                    </a:ext>
                  </a:extLst>
                </a:gridCol>
                <a:gridCol w="5257799">
                  <a:extLst>
                    <a:ext uri="{9D8B030D-6E8A-4147-A177-3AD203B41FA5}">
                      <a16:colId xmlns:a16="http://schemas.microsoft.com/office/drawing/2014/main" val="2821910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66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.card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卡片的基本样式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32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.card-header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卡片头部样式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54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.card-body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卡片主体样式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073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.card-footer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卡片底部样式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02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.card-title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卡片的标题样式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63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.card-text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卡片的内容样式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80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.card-link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设置链接样式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550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</a:t>
                      </a:r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card-img-top|bottom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卡片图片在文字的上方</a:t>
                      </a:r>
                      <a:r>
                        <a:rPr lang="en-US" altLang="zh-CN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|</a:t>
                      </a:r>
                      <a:r>
                        <a:rPr lang="zh-CN" altLang="en-US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下方</a:t>
                      </a:r>
                    </a:p>
                  </a:txBody>
                  <a:tcPr marL="47625" marR="47625" marT="66675" marB="66675"/>
                </a:tc>
                <a:extLst>
                  <a:ext uri="{0D108BD9-81ED-4DB2-BD59-A6C34878D82A}">
                    <a16:rowId xmlns:a16="http://schemas.microsoft.com/office/drawing/2014/main" val="957109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.card-</a:t>
                      </a:r>
                      <a:r>
                        <a:rPr lang="en-US" altLang="zh-CN" sz="1800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img</a:t>
                      </a:r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-overlay</a:t>
                      </a:r>
                      <a:endParaRPr lang="zh-CN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图片设置成背景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696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795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卡片示例</a:t>
            </a:r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E360CFC3-BEAF-514D-B95D-616E1098B63E}"/>
              </a:ext>
            </a:extLst>
          </p:cNvPr>
          <p:cNvSpPr/>
          <p:nvPr/>
        </p:nvSpPr>
        <p:spPr>
          <a:xfrm>
            <a:off x="8248913" y="3402112"/>
            <a:ext cx="423865" cy="292714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0142EE-10AF-1341-AEC6-788F5683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8871"/>
            <a:ext cx="7226300" cy="27432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8F333C-E64A-7248-A859-ED6827764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094" y="844550"/>
            <a:ext cx="2997200" cy="5168900"/>
          </a:xfrm>
          <a:prstGeom prst="rect">
            <a:avLst/>
          </a:prstGeom>
        </p:spPr>
      </p:pic>
      <p:sp>
        <p:nvSpPr>
          <p:cNvPr id="6" name="左大括号 5">
            <a:extLst>
              <a:ext uri="{FF2B5EF4-FFF2-40B4-BE49-F238E27FC236}">
                <a16:creationId xmlns:a16="http://schemas.microsoft.com/office/drawing/2014/main" id="{DB5BB99B-2D42-574E-A393-A5C9B2B594B2}"/>
              </a:ext>
            </a:extLst>
          </p:cNvPr>
          <p:cNvSpPr/>
          <p:nvPr/>
        </p:nvSpPr>
        <p:spPr>
          <a:xfrm>
            <a:off x="827660" y="3694826"/>
            <a:ext cx="224274" cy="10948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0E19C3-9B57-164A-86C8-7EA66737E46F}"/>
              </a:ext>
            </a:extLst>
          </p:cNvPr>
          <p:cNvSpPr/>
          <p:nvPr/>
        </p:nvSpPr>
        <p:spPr>
          <a:xfrm>
            <a:off x="249117" y="3963395"/>
            <a:ext cx="599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卡片主体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133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分页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AF462B-9F7D-3844-B466-4FB1B3332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33"/>
            <a:ext cx="10691813" cy="1955068"/>
          </a:xfrm>
        </p:spPr>
        <p:txBody>
          <a:bodyPr>
            <a:normAutofit/>
          </a:bodyPr>
          <a:lstStyle/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网页开发时，若遇内容过多则需要进行分页处理；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分页一般用列表</a:t>
            </a:r>
            <a:r>
              <a:rPr kumimoji="1"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ul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来实现；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F0C4670-58F5-474A-8E04-26BC07129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984537"/>
              </p:ext>
            </p:extLst>
          </p:nvPr>
        </p:nvGraphicFramePr>
        <p:xfrm>
          <a:off x="1601900" y="2501900"/>
          <a:ext cx="864711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314">
                  <a:extLst>
                    <a:ext uri="{9D8B030D-6E8A-4147-A177-3AD203B41FA5}">
                      <a16:colId xmlns:a16="http://schemas.microsoft.com/office/drawing/2014/main" val="320764745"/>
                    </a:ext>
                  </a:extLst>
                </a:gridCol>
                <a:gridCol w="5257799">
                  <a:extLst>
                    <a:ext uri="{9D8B030D-6E8A-4147-A177-3AD203B41FA5}">
                      <a16:colId xmlns:a16="http://schemas.microsoft.com/office/drawing/2014/main" val="2821910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66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.pagination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基本的分页样式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32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.page-item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分页中每一项的样式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54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.page-link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分页每一项的链接样式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073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</a:t>
                      </a:r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pagination-lg|sm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分页中每一项设置为大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|</a:t>
                      </a:r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小字体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0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52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分页示例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9EDEF2-9B96-C44E-86F9-7540E282A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498600"/>
            <a:ext cx="5168900" cy="46612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5A5D7DED-F158-9D4E-BF06-E8E858805CBA}"/>
              </a:ext>
            </a:extLst>
          </p:cNvPr>
          <p:cNvSpPr/>
          <p:nvPr/>
        </p:nvSpPr>
        <p:spPr>
          <a:xfrm>
            <a:off x="6925467" y="3429000"/>
            <a:ext cx="423865" cy="292714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DC73370-6062-944B-9961-93352F82B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700" y="3061007"/>
            <a:ext cx="35052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5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90BDBF-C189-A548-BEDB-75C11FEFE2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3.4.3</a:t>
            </a:r>
            <a:r>
              <a:rPr kumimoji="1" lang="zh-CN" altLang="en-US" sz="4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44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插件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3E431F8E-9B83-A948-8B15-F8D175A77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370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折叠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AF462B-9F7D-3844-B466-4FB1B3332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33"/>
            <a:ext cx="10691813" cy="1955068"/>
          </a:xfrm>
        </p:spPr>
        <p:txBody>
          <a:bodyPr>
            <a:normAutofit/>
          </a:bodyPr>
          <a:lstStyle/>
          <a:p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可以通过折叠类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.collapse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实现内容的显示和隐藏；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控制内容显示和隐藏需要在链接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&lt;a&gt;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或按钮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&lt;button&gt;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上添加</a:t>
            </a:r>
            <a:r>
              <a:rPr kumimoji="1" lang="en-US" altLang="zh-CN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data-toggle=“collapse</a:t>
            </a:r>
            <a:r>
              <a:rPr kumimoji="1" lang="zh-CN" altLang="en-US" sz="2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属性；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简单示例：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AEB2C4-8DFB-2D4C-AB3C-477622229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57071"/>
            <a:ext cx="6512967" cy="195506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693336-05D5-1B48-B088-125041E4E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213" y="3374205"/>
            <a:ext cx="3098800" cy="1320800"/>
          </a:xfrm>
          <a:prstGeom prst="rect">
            <a:avLst/>
          </a:prstGeom>
        </p:spPr>
      </p:pic>
      <p:sp>
        <p:nvSpPr>
          <p:cNvPr id="9" name="右箭头 8">
            <a:extLst>
              <a:ext uri="{FF2B5EF4-FFF2-40B4-BE49-F238E27FC236}">
                <a16:creationId xmlns:a16="http://schemas.microsoft.com/office/drawing/2014/main" id="{0B6E1D3F-5718-4F4D-9519-BFEBC6946A1D}"/>
              </a:ext>
            </a:extLst>
          </p:cNvPr>
          <p:cNvSpPr/>
          <p:nvPr/>
        </p:nvSpPr>
        <p:spPr>
          <a:xfrm>
            <a:off x="7796324" y="3888248"/>
            <a:ext cx="423865" cy="292714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7E7A7EF6-C114-C443-BB59-4A8A4889E949}"/>
              </a:ext>
            </a:extLst>
          </p:cNvPr>
          <p:cNvSpPr/>
          <p:nvPr/>
        </p:nvSpPr>
        <p:spPr>
          <a:xfrm rot="10800000">
            <a:off x="4397829" y="4136686"/>
            <a:ext cx="174170" cy="55831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9F7168-EB19-3348-8C7F-EAFFDDF7AF00}"/>
              </a:ext>
            </a:extLst>
          </p:cNvPr>
          <p:cNvSpPr/>
          <p:nvPr/>
        </p:nvSpPr>
        <p:spPr>
          <a:xfrm>
            <a:off x="4571999" y="4246568"/>
            <a:ext cx="14537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折叠的内容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6771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折叠高级示例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AF462B-9F7D-3844-B466-4FB1B3332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33"/>
            <a:ext cx="10691813" cy="1955068"/>
          </a:xfrm>
        </p:spPr>
        <p:txBody>
          <a:bodyPr>
            <a:normAutofit/>
          </a:bodyPr>
          <a:lstStyle/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data-parent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属性确保所有折叠元素在指定父元素下显示，从而实现一个折叠选项显示而其他选项隐藏的效果；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手风琴示例（卡片结合折叠）：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0B6E1D3F-5718-4F4D-9519-BFEBC6946A1D}"/>
              </a:ext>
            </a:extLst>
          </p:cNvPr>
          <p:cNvSpPr/>
          <p:nvPr/>
        </p:nvSpPr>
        <p:spPr>
          <a:xfrm>
            <a:off x="6417469" y="3975332"/>
            <a:ext cx="423865" cy="292714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43E621-AA97-B742-8913-929F23D76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46" y="2540932"/>
            <a:ext cx="4766129" cy="39937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6A4EFD-8B3B-9D48-AC33-39F7088F6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449" y="2668834"/>
            <a:ext cx="4549889" cy="14758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2CD45D-6741-8048-9768-79D480730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3" y="4372477"/>
            <a:ext cx="4484970" cy="1475859"/>
          </a:xfrm>
          <a:prstGeom prst="rect">
            <a:avLst/>
          </a:prstGeom>
        </p:spPr>
      </p:pic>
      <p:sp>
        <p:nvSpPr>
          <p:cNvPr id="10" name="左大括号 9">
            <a:extLst>
              <a:ext uri="{FF2B5EF4-FFF2-40B4-BE49-F238E27FC236}">
                <a16:creationId xmlns:a16="http://schemas.microsoft.com/office/drawing/2014/main" id="{E6D144CA-A845-374C-B21C-DF9C109DD2A4}"/>
              </a:ext>
            </a:extLst>
          </p:cNvPr>
          <p:cNvSpPr/>
          <p:nvPr/>
        </p:nvSpPr>
        <p:spPr>
          <a:xfrm>
            <a:off x="1075807" y="2878253"/>
            <a:ext cx="326639" cy="16595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6B4B189-3D73-9F44-8114-2DA527901350}"/>
              </a:ext>
            </a:extLst>
          </p:cNvPr>
          <p:cNvSpPr/>
          <p:nvPr/>
        </p:nvSpPr>
        <p:spPr>
          <a:xfrm>
            <a:off x="512831" y="3553503"/>
            <a:ext cx="7128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卡片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78D485D-BE8F-864F-A110-84DB0C824948}"/>
              </a:ext>
            </a:extLst>
          </p:cNvPr>
          <p:cNvSpPr/>
          <p:nvPr/>
        </p:nvSpPr>
        <p:spPr>
          <a:xfrm>
            <a:off x="2002971" y="3892057"/>
            <a:ext cx="2133600" cy="1860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6F6D9C82-DA22-D94E-B08B-F69029BF8033}"/>
              </a:ext>
            </a:extLst>
          </p:cNvPr>
          <p:cNvSpPr/>
          <p:nvPr/>
        </p:nvSpPr>
        <p:spPr>
          <a:xfrm>
            <a:off x="1139254" y="4747634"/>
            <a:ext cx="326639" cy="153705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39D93E-6B5D-D54A-A75B-2F6A09EEA2FC}"/>
              </a:ext>
            </a:extLst>
          </p:cNvPr>
          <p:cNvSpPr/>
          <p:nvPr/>
        </p:nvSpPr>
        <p:spPr>
          <a:xfrm>
            <a:off x="506153" y="5346883"/>
            <a:ext cx="1129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卡片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6634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信息提示框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AF462B-9F7D-3844-B466-4FB1B3332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33"/>
            <a:ext cx="10691813" cy="1955068"/>
          </a:xfrm>
        </p:spPr>
        <p:txBody>
          <a:bodyPr>
            <a:normAutofit/>
          </a:bodyPr>
          <a:lstStyle/>
          <a:p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.alert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类创建信息提示框，；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信息提示框类别分为：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.alert-success;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.alert-info;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.alert-warning;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.alert-danger;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.alert-primary;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.alert-secondary;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.alert-light;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.alert-dark;</a:t>
            </a:r>
          </a:p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.alert-</a:t>
            </a:r>
            <a:r>
              <a:rPr kumimoji="1"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dimissible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关闭提示框；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E2CCBA-6DF8-6A44-9725-3381C18FB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45" y="3190422"/>
            <a:ext cx="6447296" cy="300717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C956A2-B156-684C-99CB-56F2ED85E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121" y="3842871"/>
            <a:ext cx="4537533" cy="1389875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D5E05A71-A390-7241-A343-A8B0830BFB1E}"/>
              </a:ext>
            </a:extLst>
          </p:cNvPr>
          <p:cNvSpPr/>
          <p:nvPr/>
        </p:nvSpPr>
        <p:spPr>
          <a:xfrm>
            <a:off x="7081498" y="4520586"/>
            <a:ext cx="423865" cy="292714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A006B9-9480-314D-B8FB-00F85F160272}"/>
              </a:ext>
            </a:extLst>
          </p:cNvPr>
          <p:cNvSpPr/>
          <p:nvPr/>
        </p:nvSpPr>
        <p:spPr>
          <a:xfrm>
            <a:off x="5599352" y="3918189"/>
            <a:ext cx="1129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关闭按钮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7E1E04F9-FD3E-7B45-AD1D-0F1BD93F1034}"/>
              </a:ext>
            </a:extLst>
          </p:cNvPr>
          <p:cNvCxnSpPr>
            <a:cxnSpLocks/>
          </p:cNvCxnSpPr>
          <p:nvPr/>
        </p:nvCxnSpPr>
        <p:spPr>
          <a:xfrm flipH="1">
            <a:off x="5186026" y="4087466"/>
            <a:ext cx="433387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9DEFC736-BF40-BF4C-B5DF-CEBEB161E43E}"/>
              </a:ext>
            </a:extLst>
          </p:cNvPr>
          <p:cNvSpPr/>
          <p:nvPr/>
        </p:nvSpPr>
        <p:spPr>
          <a:xfrm>
            <a:off x="5721011" y="4755244"/>
            <a:ext cx="1129386" cy="3385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24816682-6253-CD48-AEB2-84E6C8C7FBC7}"/>
              </a:ext>
            </a:extLst>
          </p:cNvPr>
          <p:cNvCxnSpPr>
            <a:cxnSpLocks/>
          </p:cNvCxnSpPr>
          <p:nvPr/>
        </p:nvCxnSpPr>
        <p:spPr>
          <a:xfrm flipV="1">
            <a:off x="6241140" y="5132843"/>
            <a:ext cx="1" cy="32453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FB73C72B-93A7-984B-A5F1-DA49D40E4C6A}"/>
              </a:ext>
            </a:extLst>
          </p:cNvPr>
          <p:cNvSpPr/>
          <p:nvPr/>
        </p:nvSpPr>
        <p:spPr>
          <a:xfrm>
            <a:off x="5664667" y="5492989"/>
            <a:ext cx="16650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设置提示框关闭时的动画效果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901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提示框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AF462B-9F7D-3844-B466-4FB1B3332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33"/>
            <a:ext cx="10691813" cy="1955068"/>
          </a:xfrm>
        </p:spPr>
        <p:txBody>
          <a:bodyPr>
            <a:normAutofit/>
          </a:bodyPr>
          <a:lstStyle/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提示框是一个小小的弹窗，当鼠标移动到元素上时显示，鼠标离开元素时消失；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通过使用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data-toggle=“tooltip”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来创建提示框，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title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属性设置提示框内容，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data-placement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设置提示框的位置；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提示框的使用需要在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jQuery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代码中调用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tooltip()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方法。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7F6AD796-41FB-2C49-95B4-623DCBF8ECE2}"/>
              </a:ext>
            </a:extLst>
          </p:cNvPr>
          <p:cNvSpPr/>
          <p:nvPr/>
        </p:nvSpPr>
        <p:spPr>
          <a:xfrm>
            <a:off x="7139556" y="4537809"/>
            <a:ext cx="423865" cy="292714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1F720B-A683-824A-B584-9BF5A8145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07" y="2937175"/>
            <a:ext cx="6065835" cy="378669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C1419AF-3FBA-C74A-B98C-68B17A5C5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963" y="3852320"/>
            <a:ext cx="4193150" cy="117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70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38BCD22-4D7F-0B44-864E-5C5511468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3120022"/>
            <a:ext cx="6680200" cy="3556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环境安装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AF462B-9F7D-3844-B466-4FB1B3332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33"/>
            <a:ext cx="10691813" cy="2097942"/>
          </a:xfrm>
        </p:spPr>
        <p:txBody>
          <a:bodyPr>
            <a:normAutofit/>
          </a:bodyPr>
          <a:lstStyle/>
          <a:p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安装非常容易，直接从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http://getbootstrap.com/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下载最新版本；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的下载文件包括已编译版本和源代码版本；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为了方便通常下载已编译版本并将其解压缩放置到网站服务器；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框架需要在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HTML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文档的头部添加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CSS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JavaScript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文件；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添加示例：</a:t>
            </a:r>
            <a:endParaRPr kumimoji="1"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669D8466-83D1-E646-B4DD-A6C35994F343}"/>
              </a:ext>
            </a:extLst>
          </p:cNvPr>
          <p:cNvCxnSpPr>
            <a:cxnSpLocks/>
          </p:cNvCxnSpPr>
          <p:nvPr/>
        </p:nvCxnSpPr>
        <p:spPr>
          <a:xfrm flipH="1">
            <a:off x="8702219" y="5069667"/>
            <a:ext cx="433387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CB991DB6-192F-D047-9C47-1A08F76E721C}"/>
              </a:ext>
            </a:extLst>
          </p:cNvPr>
          <p:cNvSpPr/>
          <p:nvPr/>
        </p:nvSpPr>
        <p:spPr>
          <a:xfrm>
            <a:off x="9135606" y="4898022"/>
            <a:ext cx="23944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JavaScript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插件需要引入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jQuery</a:t>
            </a: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8FD00779-A777-5545-8296-F95A86D26B4F}"/>
              </a:ext>
            </a:extLst>
          </p:cNvPr>
          <p:cNvSpPr/>
          <p:nvPr/>
        </p:nvSpPr>
        <p:spPr>
          <a:xfrm>
            <a:off x="2451100" y="4347278"/>
            <a:ext cx="266700" cy="146931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AA4A86D-1A37-6B48-B894-CA67EAEF9B83}"/>
              </a:ext>
            </a:extLst>
          </p:cNvPr>
          <p:cNvSpPr/>
          <p:nvPr/>
        </p:nvSpPr>
        <p:spPr>
          <a:xfrm>
            <a:off x="603250" y="4604889"/>
            <a:ext cx="1981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示例中的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采用的</a:t>
            </a:r>
            <a:r>
              <a:rPr kumimoji="1"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BootCDN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上的库，如果下载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可以引用本地的库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3887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模态框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AF462B-9F7D-3844-B466-4FB1B3332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33"/>
            <a:ext cx="10691813" cy="1325563"/>
          </a:xfrm>
        </p:spPr>
        <p:txBody>
          <a:bodyPr>
            <a:normAutofit/>
          </a:bodyPr>
          <a:lstStyle/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模态框（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modal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）是覆盖在父窗体上的子窗体，目的是显示来自一个单独源的内容；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通常用按钮或者链接来触发模态框；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模态框类：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51017F6-0324-CC41-B64E-ABA852466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227468"/>
              </p:ext>
            </p:extLst>
          </p:nvPr>
        </p:nvGraphicFramePr>
        <p:xfrm>
          <a:off x="1540214" y="2914090"/>
          <a:ext cx="864711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314">
                  <a:extLst>
                    <a:ext uri="{9D8B030D-6E8A-4147-A177-3AD203B41FA5}">
                      <a16:colId xmlns:a16="http://schemas.microsoft.com/office/drawing/2014/main" val="320764745"/>
                    </a:ext>
                  </a:extLst>
                </a:gridCol>
                <a:gridCol w="5257799">
                  <a:extLst>
                    <a:ext uri="{9D8B030D-6E8A-4147-A177-3AD203B41FA5}">
                      <a16:colId xmlns:a16="http://schemas.microsoft.com/office/drawing/2014/main" val="2821910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66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.modal</a:t>
                      </a:r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.modal-dialog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模态框基本样式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32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.modal-content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模态框内容样式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54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.modal-header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模态框头部样式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073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.modal-title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模态框标题样式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02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.modal-body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模态框主题样式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63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.modal-footer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模态框底部样式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80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</a:t>
                      </a:r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modal-lg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|.modal-</a:t>
                      </a:r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sm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模态框大小（大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|</a:t>
                      </a:r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小）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550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30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模态框示例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FFF765-1098-814D-9B6A-61C4EB3DA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74" y="1431472"/>
            <a:ext cx="6215743" cy="471770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F499EC95-39DB-B44E-A716-988CC28F0809}"/>
              </a:ext>
            </a:extLst>
          </p:cNvPr>
          <p:cNvSpPr/>
          <p:nvPr/>
        </p:nvSpPr>
        <p:spPr>
          <a:xfrm>
            <a:off x="7492503" y="2378501"/>
            <a:ext cx="423865" cy="292714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B7E1EB-9200-CF46-8BF5-7E36B0C5F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742" y="1812752"/>
            <a:ext cx="1701800" cy="1104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95C837-5933-A948-803A-85C6CDCCA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876" y="3359028"/>
            <a:ext cx="3939154" cy="1925202"/>
          </a:xfrm>
          <a:prstGeom prst="rect">
            <a:avLst/>
          </a:prstGeom>
        </p:spPr>
      </p:pic>
      <p:sp>
        <p:nvSpPr>
          <p:cNvPr id="11" name="右箭头 10">
            <a:extLst>
              <a:ext uri="{FF2B5EF4-FFF2-40B4-BE49-F238E27FC236}">
                <a16:creationId xmlns:a16="http://schemas.microsoft.com/office/drawing/2014/main" id="{88044513-E2AE-AC41-9B8F-1991723FC536}"/>
              </a:ext>
            </a:extLst>
          </p:cNvPr>
          <p:cNvSpPr/>
          <p:nvPr/>
        </p:nvSpPr>
        <p:spPr>
          <a:xfrm rot="5400000">
            <a:off x="9267709" y="2983228"/>
            <a:ext cx="423865" cy="292714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2B440FA5-0350-844C-BD48-295663C5C302}"/>
              </a:ext>
            </a:extLst>
          </p:cNvPr>
          <p:cNvSpPr/>
          <p:nvPr/>
        </p:nvSpPr>
        <p:spPr>
          <a:xfrm>
            <a:off x="719855" y="2481943"/>
            <a:ext cx="176401" cy="332377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2B6428F-268D-3040-9495-2587F09556D0}"/>
              </a:ext>
            </a:extLst>
          </p:cNvPr>
          <p:cNvSpPr/>
          <p:nvPr/>
        </p:nvSpPr>
        <p:spPr>
          <a:xfrm>
            <a:off x="21571" y="3972244"/>
            <a:ext cx="816629" cy="343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模态框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FA767CC-AFF6-8F42-927E-EE5D53981AD2}"/>
              </a:ext>
            </a:extLst>
          </p:cNvPr>
          <p:cNvSpPr/>
          <p:nvPr/>
        </p:nvSpPr>
        <p:spPr>
          <a:xfrm>
            <a:off x="146655" y="2006305"/>
            <a:ext cx="816629" cy="343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按钮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E9EFD012-C79D-4B4F-9CCB-B6B0543CF752}"/>
              </a:ext>
            </a:extLst>
          </p:cNvPr>
          <p:cNvCxnSpPr>
            <a:cxnSpLocks/>
          </p:cNvCxnSpPr>
          <p:nvPr/>
        </p:nvCxnSpPr>
        <p:spPr>
          <a:xfrm>
            <a:off x="649511" y="2162631"/>
            <a:ext cx="377374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331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轮播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AF462B-9F7D-3844-B466-4FB1B3332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33"/>
            <a:ext cx="10691813" cy="1955068"/>
          </a:xfrm>
        </p:spPr>
        <p:txBody>
          <a:bodyPr>
            <a:normAutofit/>
          </a:bodyPr>
          <a:lstStyle/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大型网站通常会设置图片的轮播效果；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轮播相关类：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679EAC5-AC61-3A4B-9D97-243945B29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965393"/>
              </p:ext>
            </p:extLst>
          </p:nvPr>
        </p:nvGraphicFramePr>
        <p:xfrm>
          <a:off x="1511186" y="2413635"/>
          <a:ext cx="8647113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314">
                  <a:extLst>
                    <a:ext uri="{9D8B030D-6E8A-4147-A177-3AD203B41FA5}">
                      <a16:colId xmlns:a16="http://schemas.microsoft.com/office/drawing/2014/main" val="320764745"/>
                    </a:ext>
                  </a:extLst>
                </a:gridCol>
                <a:gridCol w="5257799">
                  <a:extLst>
                    <a:ext uri="{9D8B030D-6E8A-4147-A177-3AD203B41FA5}">
                      <a16:colId xmlns:a16="http://schemas.microsoft.com/office/drawing/2014/main" val="2821910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66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.carousel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创建一个轮播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32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.carousel-indicators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为每个轮播的图片添加指示符（即图底部的小点）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54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.carousel-inner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添加轮播的图片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073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.carousel-item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设置每个图片项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02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.carousel-control-pre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添加左侧按钮（点击返回上一张）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63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.carousel-control-next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添加右侧按钮（点击切换下一张）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80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.carousel-control-pre-icon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设置左侧按钮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550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.carousel-control-next-icon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设置右侧按钮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696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.slide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设置图片切换时的动画效果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799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.carousel-caption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设置轮播图片的描述文字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325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6566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轮播示例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72AA9A-7465-E046-BAB6-88E36065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86" y="1455964"/>
            <a:ext cx="6312776" cy="49012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60CEB8C5-B11D-A345-82D3-33B01C4E97DE}"/>
              </a:ext>
            </a:extLst>
          </p:cNvPr>
          <p:cNvSpPr/>
          <p:nvPr/>
        </p:nvSpPr>
        <p:spPr>
          <a:xfrm>
            <a:off x="7321518" y="3584901"/>
            <a:ext cx="423865" cy="292714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D6AB34-AB0C-9546-8FE1-9BFF8EAC8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491" y="2958891"/>
            <a:ext cx="4147898" cy="1544734"/>
          </a:xfrm>
          <a:prstGeom prst="rect">
            <a:avLst/>
          </a:prstGeom>
        </p:spPr>
      </p:pic>
      <p:sp>
        <p:nvSpPr>
          <p:cNvPr id="10" name="左大括号 9">
            <a:extLst>
              <a:ext uri="{FF2B5EF4-FFF2-40B4-BE49-F238E27FC236}">
                <a16:creationId xmlns:a16="http://schemas.microsoft.com/office/drawing/2014/main" id="{5BB3BAF8-EFB0-7F48-B413-13B494D61DF1}"/>
              </a:ext>
            </a:extLst>
          </p:cNvPr>
          <p:cNvSpPr/>
          <p:nvPr/>
        </p:nvSpPr>
        <p:spPr>
          <a:xfrm>
            <a:off x="950686" y="1834470"/>
            <a:ext cx="210457" cy="83615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DA3F7B-077E-8647-96BA-3BFDED4124C7}"/>
              </a:ext>
            </a:extLst>
          </p:cNvPr>
          <p:cNvSpPr/>
          <p:nvPr/>
        </p:nvSpPr>
        <p:spPr>
          <a:xfrm>
            <a:off x="239285" y="2015583"/>
            <a:ext cx="8166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添加指示符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18FFFF37-8594-8145-ADB8-DAFB87C54885}"/>
              </a:ext>
            </a:extLst>
          </p:cNvPr>
          <p:cNvSpPr/>
          <p:nvPr/>
        </p:nvSpPr>
        <p:spPr>
          <a:xfrm>
            <a:off x="950686" y="2913096"/>
            <a:ext cx="210457" cy="22104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BD261FA-50FA-464E-B65F-BDA3620CAF59}"/>
              </a:ext>
            </a:extLst>
          </p:cNvPr>
          <p:cNvSpPr/>
          <p:nvPr/>
        </p:nvSpPr>
        <p:spPr>
          <a:xfrm>
            <a:off x="264485" y="3756547"/>
            <a:ext cx="8166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添加轮播图片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89C547C5-749B-A84A-B3C7-95F1C0E78C01}"/>
              </a:ext>
            </a:extLst>
          </p:cNvPr>
          <p:cNvSpPr/>
          <p:nvPr/>
        </p:nvSpPr>
        <p:spPr>
          <a:xfrm>
            <a:off x="1041400" y="5345661"/>
            <a:ext cx="156027" cy="78947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46BE941-BB6D-F54E-B80C-8A0B5A7104D3}"/>
              </a:ext>
            </a:extLst>
          </p:cNvPr>
          <p:cNvSpPr/>
          <p:nvPr/>
        </p:nvSpPr>
        <p:spPr>
          <a:xfrm>
            <a:off x="300669" y="5497511"/>
            <a:ext cx="8166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左右却换按钮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7796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90BDBF-C189-A548-BEDB-75C11FEFE2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3.4.1</a:t>
            </a:r>
            <a:r>
              <a:rPr kumimoji="1" lang="zh-CN" altLang="en-US" sz="4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44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4400" dirty="0">
                <a:latin typeface="宋体" panose="02010600030101010101" pitchFamily="2" charset="-122"/>
                <a:ea typeface="宋体" panose="02010600030101010101" pitchFamily="2" charset="-122"/>
              </a:rPr>
              <a:t>CSS</a:t>
            </a:r>
            <a:endParaRPr kumimoji="1" lang="zh-CN" altLang="en-US" sz="4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3E431F8E-9B83-A948-8B15-F8D175A77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5805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CSS</a:t>
            </a:r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概览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AF462B-9F7D-3844-B466-4FB1B3332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33"/>
            <a:ext cx="10691813" cy="2097942"/>
          </a:xfrm>
        </p:spPr>
        <p:txBody>
          <a:bodyPr>
            <a:normAutofit/>
          </a:bodyPr>
          <a:lstStyle/>
          <a:p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使用了一些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HTML5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元素和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CSS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属性，为了能正常工作，需要在网页文档中使用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HTML5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文档类型；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为了让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开发的网站对移动设备友好，确保适当的绘制和触屏缩放，需要在网页的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&lt;head&gt;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元素内添加</a:t>
            </a:r>
            <a:r>
              <a:rPr kumimoji="1"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viewport</a:t>
            </a:r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meta</a:t>
            </a:r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标签；</a:t>
            </a:r>
            <a:endParaRPr kumimoji="1"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框架中提供全局显示、文档排版、链接、列表、表单、按钮、响应式等样式。</a:t>
            </a:r>
            <a:endParaRPr kumimoji="1"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5AA61AB-1CB0-D448-BB6A-E89AE3B8C286}"/>
              </a:ext>
            </a:extLst>
          </p:cNvPr>
          <p:cNvSpPr/>
          <p:nvPr/>
        </p:nvSpPr>
        <p:spPr>
          <a:xfrm>
            <a:off x="2005012" y="3571875"/>
            <a:ext cx="81819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008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&lt;meta</a:t>
            </a:r>
            <a:r>
              <a:rPr lang="e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" altLang="zh-CN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name</a:t>
            </a:r>
            <a:r>
              <a:rPr lang="en" altLang="zh-CN" dirty="0">
                <a:solidFill>
                  <a:srgbClr val="66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" altLang="zh-CN" dirty="0">
                <a:solidFill>
                  <a:srgbClr val="0088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"viewport"</a:t>
            </a:r>
            <a:r>
              <a:rPr lang="e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" altLang="zh-CN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content</a:t>
            </a:r>
            <a:r>
              <a:rPr lang="en" altLang="zh-CN" dirty="0">
                <a:solidFill>
                  <a:srgbClr val="66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" altLang="zh-CN" dirty="0">
                <a:solidFill>
                  <a:srgbClr val="0088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"width=device-width, initial-scale=1.0"</a:t>
            </a:r>
            <a:r>
              <a:rPr lang="en" altLang="zh-CN" dirty="0">
                <a:solidFill>
                  <a:srgbClr val="00008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&gt;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C7777C0-615C-C349-B717-DA7AB38A3AA1}"/>
              </a:ext>
            </a:extLst>
          </p:cNvPr>
          <p:cNvCxnSpPr>
            <a:cxnSpLocks/>
          </p:cNvCxnSpPr>
          <p:nvPr/>
        </p:nvCxnSpPr>
        <p:spPr>
          <a:xfrm flipV="1">
            <a:off x="6529388" y="3941208"/>
            <a:ext cx="328613" cy="159305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A56EBF9-5E95-B04C-A239-28D839A8FE64}"/>
              </a:ext>
            </a:extLst>
          </p:cNvPr>
          <p:cNvSpPr/>
          <p:nvPr/>
        </p:nvSpPr>
        <p:spPr>
          <a:xfrm>
            <a:off x="2503825" y="4100513"/>
            <a:ext cx="83797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width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属性控制设备的宽度，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device-width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可以保证网页能在不同屏幕分辨率的设备上正确显示；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initial-scale=1.0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确保网页加载时，以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1:1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的比例呈现，不会有任何的缩放。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713F0C9-B587-AA4E-9CAF-E2A31EBF74DC}"/>
              </a:ext>
            </a:extLst>
          </p:cNvPr>
          <p:cNvSpPr/>
          <p:nvPr/>
        </p:nvSpPr>
        <p:spPr>
          <a:xfrm>
            <a:off x="2503824" y="4985666"/>
            <a:ext cx="6825913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66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en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img</a:t>
            </a:r>
            <a:r>
              <a:rPr lang="en" altLang="zh-CN" dirty="0">
                <a:solidFill>
                  <a:srgbClr val="66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responsive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" altLang="zh-CN" dirty="0">
                <a:solidFill>
                  <a:srgbClr val="66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r>
              <a:rPr lang="e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display</a:t>
            </a:r>
            <a:r>
              <a:rPr lang="en" altLang="zh-CN" dirty="0">
                <a:solidFill>
                  <a:srgbClr val="66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e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block</a:t>
            </a:r>
            <a:r>
              <a:rPr lang="en" altLang="zh-CN" dirty="0">
                <a:solidFill>
                  <a:srgbClr val="66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height</a:t>
            </a:r>
            <a:r>
              <a:rPr lang="en" altLang="zh-CN" dirty="0">
                <a:solidFill>
                  <a:srgbClr val="66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e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" altLang="zh-CN" dirty="0">
                <a:solidFill>
                  <a:srgbClr val="00008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auto</a:t>
            </a:r>
            <a:r>
              <a:rPr lang="en" altLang="zh-CN" dirty="0">
                <a:solidFill>
                  <a:srgbClr val="66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max</a:t>
            </a:r>
            <a:r>
              <a:rPr lang="en" altLang="zh-CN" dirty="0">
                <a:solidFill>
                  <a:srgbClr val="66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width</a:t>
            </a:r>
            <a:r>
              <a:rPr lang="en" altLang="zh-CN" dirty="0">
                <a:solidFill>
                  <a:srgbClr val="66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e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" altLang="zh-CN" dirty="0">
                <a:solidFill>
                  <a:srgbClr val="0066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100</a:t>
            </a:r>
            <a:r>
              <a:rPr lang="en" altLang="zh-CN" dirty="0">
                <a:solidFill>
                  <a:srgbClr val="66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%;</a:t>
            </a:r>
            <a:r>
              <a:rPr lang="e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" altLang="zh-CN" dirty="0">
                <a:solidFill>
                  <a:srgbClr val="6666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9F7B4E0-4C0F-8A4C-9D04-CC1AAD27AD3E}"/>
              </a:ext>
            </a:extLst>
          </p:cNvPr>
          <p:cNvSpPr/>
          <p:nvPr/>
        </p:nvSpPr>
        <p:spPr>
          <a:xfrm>
            <a:off x="2503824" y="5653117"/>
            <a:ext cx="64014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插入图片时添加</a:t>
            </a:r>
            <a:r>
              <a:rPr kumimoji="1"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img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-responsive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类可以让图像对响应式布局的支持更好。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8CF593F-84C2-0D41-B0ED-401A7610414E}"/>
              </a:ext>
            </a:extLst>
          </p:cNvPr>
          <p:cNvCxnSpPr>
            <a:cxnSpLocks/>
          </p:cNvCxnSpPr>
          <p:nvPr/>
        </p:nvCxnSpPr>
        <p:spPr>
          <a:xfrm flipV="1">
            <a:off x="5704537" y="5382037"/>
            <a:ext cx="328613" cy="159305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490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 网格系统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AF462B-9F7D-3844-B466-4FB1B3332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32"/>
            <a:ext cx="10691813" cy="4761767"/>
          </a:xfrm>
        </p:spPr>
        <p:txBody>
          <a:bodyPr>
            <a:normAutofit/>
          </a:bodyPr>
          <a:lstStyle/>
          <a:p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提供了一个响应式、移动设备优先的、不固定的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流式网格系统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，可以随着设备屏幕尺寸大小的增加而适当地扩展到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列，开发人员可以根据自己的需要，定义列数。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Bootstrap4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具有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个网格类：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SzPct val="70000"/>
              <a:buFont typeface="Wingdings" pitchFamily="2" charset="2"/>
              <a:buChar char="u"/>
            </a:pP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.col-x: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适用所有设备（</a:t>
            </a: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为数字）；</a:t>
            </a:r>
            <a:endParaRPr kumimoji="1"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SzPct val="70000"/>
              <a:buFont typeface="Wingdings" pitchFamily="2" charset="2"/>
              <a:buChar char="u"/>
            </a:pP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.col-</a:t>
            </a:r>
            <a:r>
              <a:rPr kumimoji="1" lang="en-US" altLang="zh-CN" sz="1800" dirty="0" err="1">
                <a:latin typeface="宋体" panose="02010600030101010101" pitchFamily="2" charset="-122"/>
                <a:ea typeface="宋体" panose="02010600030101010101" pitchFamily="2" charset="-122"/>
              </a:rPr>
              <a:t>sm</a:t>
            </a: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-x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：适用平板，屏幕宽度</a:t>
            </a: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&gt;=576px;</a:t>
            </a:r>
          </a:p>
          <a:p>
            <a:pPr lvl="1">
              <a:buSzPct val="70000"/>
              <a:buFont typeface="Wingdings" pitchFamily="2" charset="2"/>
              <a:buChar char="u"/>
            </a:pP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.col-md-x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：适用桌面显示器，屏幕宽度</a:t>
            </a: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&gt;=768px;</a:t>
            </a:r>
          </a:p>
          <a:p>
            <a:pPr lvl="1">
              <a:buSzPct val="70000"/>
              <a:buFont typeface="Wingdings" pitchFamily="2" charset="2"/>
              <a:buChar char="u"/>
            </a:pP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.col-</a:t>
            </a:r>
            <a:r>
              <a:rPr kumimoji="1" lang="en-US" altLang="zh-CN" sz="1800" dirty="0" err="1">
                <a:latin typeface="宋体" panose="02010600030101010101" pitchFamily="2" charset="-122"/>
                <a:ea typeface="宋体" panose="02010600030101010101" pitchFamily="2" charset="-122"/>
              </a:rPr>
              <a:t>lg</a:t>
            </a: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-x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：适用大桌面显示器，屏幕宽度</a:t>
            </a: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&gt;=992px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kumimoji="1"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SzPct val="70000"/>
              <a:buFont typeface="Wingdings" pitchFamily="2" charset="2"/>
              <a:buChar char="u"/>
            </a:pP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.col-xl-x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：适用超大桌面显示器，屏幕宽度</a:t>
            </a:r>
            <a:r>
              <a:rPr kumimoji="1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&gt;=1200px</a:t>
            </a:r>
            <a:r>
              <a:rPr kumimoji="1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kumimoji="1"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60AF9D-B18E-4B43-9CF5-97398666C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2197100"/>
            <a:ext cx="8864600" cy="192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4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 网格系统规则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AF462B-9F7D-3844-B466-4FB1B3332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33"/>
            <a:ext cx="10691813" cy="1955068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网格每一行需要放在设置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.container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（固定宽度）或者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.container-fluid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（全屏宽度）类的容器中；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使用行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.row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类来创建水平的列组，使用列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.col-x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来创建每一列；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内容放置在列中，并且只有列是行的直接子节点；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网格列是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通过跨越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指定的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个列来创建。例如，设置三个相等的列，需要使用三个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.col-sm-4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来设置。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F2C0FE-BF61-404E-9F60-4266B7CDB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3429000"/>
            <a:ext cx="7239000" cy="2184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A3E814-6C9D-2F42-AF9E-F416A9724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5746750"/>
            <a:ext cx="7302500" cy="952500"/>
          </a:xfrm>
          <a:prstGeom prst="rect">
            <a:avLst/>
          </a:prstGeom>
        </p:spPr>
      </p:pic>
      <p:sp>
        <p:nvSpPr>
          <p:cNvPr id="8" name="左弧形箭头 7">
            <a:extLst>
              <a:ext uri="{FF2B5EF4-FFF2-40B4-BE49-F238E27FC236}">
                <a16:creationId xmlns:a16="http://schemas.microsoft.com/office/drawing/2014/main" id="{43622D82-7526-2A40-909A-B03427BFC527}"/>
              </a:ext>
            </a:extLst>
          </p:cNvPr>
          <p:cNvSpPr/>
          <p:nvPr/>
        </p:nvSpPr>
        <p:spPr>
          <a:xfrm>
            <a:off x="9245600" y="5111750"/>
            <a:ext cx="444500" cy="1136650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463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文字排版类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B5E0F8A-81F1-584C-8F49-7DFA2156A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470602"/>
              </p:ext>
            </p:extLst>
          </p:nvPr>
        </p:nvGraphicFramePr>
        <p:xfrm>
          <a:off x="1982786" y="2003486"/>
          <a:ext cx="8647113" cy="3917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314">
                  <a:extLst>
                    <a:ext uri="{9D8B030D-6E8A-4147-A177-3AD203B41FA5}">
                      <a16:colId xmlns:a16="http://schemas.microsoft.com/office/drawing/2014/main" val="320764745"/>
                    </a:ext>
                  </a:extLst>
                </a:gridCol>
                <a:gridCol w="5257799">
                  <a:extLst>
                    <a:ext uri="{9D8B030D-6E8A-4147-A177-3AD203B41FA5}">
                      <a16:colId xmlns:a16="http://schemas.microsoft.com/office/drawing/2014/main" val="2821910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类名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元素名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66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</a:t>
                      </a:r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fond-weight-bold|normal|light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加粗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|</a:t>
                      </a:r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正常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|</a:t>
                      </a:r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更细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|</a:t>
                      </a:r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文本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32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</a:t>
                      </a:r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text-left|center|right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文本左对齐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|</a:t>
                      </a:r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居中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|</a:t>
                      </a:r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右对齐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63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.lead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让段落更加突出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80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.small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指定更小的文本（为父元素的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85%</a:t>
                      </a:r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550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.pre-scrollable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使 </a:t>
                      </a:r>
                      <a:r>
                        <a:rPr lang="en-US" altLang="zh-CN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&lt;pre&gt; </a:t>
                      </a:r>
                      <a:r>
                        <a:rPr lang="zh-CN" altLang="en-US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元素可滚动，代码块区域最大高度为</a:t>
                      </a:r>
                      <a:r>
                        <a:rPr lang="en-US" altLang="zh-CN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340px,</a:t>
                      </a:r>
                      <a:r>
                        <a:rPr lang="zh-CN" altLang="en-US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一旦超出这个高度</a:t>
                      </a:r>
                      <a:r>
                        <a:rPr lang="en-US" altLang="zh-CN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zh-CN" altLang="en-US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就会在</a:t>
                      </a:r>
                      <a:r>
                        <a:rPr lang="en-US" altLang="zh-CN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Y</a:t>
                      </a:r>
                      <a:r>
                        <a:rPr lang="zh-CN" altLang="en-US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轴出现滚动条</a:t>
                      </a:r>
                    </a:p>
                  </a:txBody>
                  <a:tcPr marL="47625" marR="47625" marT="66675" marB="66675"/>
                </a:tc>
                <a:extLst>
                  <a:ext uri="{0D108BD9-81ED-4DB2-BD59-A6C34878D82A}">
                    <a16:rowId xmlns:a16="http://schemas.microsoft.com/office/drawing/2014/main" val="957109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&lt;mark&gt;&lt;/mark&gt;</a:t>
                      </a:r>
                      <a:endParaRPr lang="zh-CN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高亮文本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69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&lt;</a:t>
                      </a:r>
                      <a:r>
                        <a:rPr lang="en-US" altLang="zh-CN" sz="1800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abbr</a:t>
                      </a:r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&gt;&lt;/</a:t>
                      </a:r>
                      <a:r>
                        <a:rPr lang="en-US" altLang="zh-CN" sz="1800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abbr</a:t>
                      </a:r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&gt;</a:t>
                      </a:r>
                      <a:endParaRPr lang="zh-CN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缩写文本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4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&lt;code&gt;&lt;/code&gt;</a:t>
                      </a:r>
                      <a:endParaRPr lang="zh-CN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代码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197431"/>
                  </a:ext>
                </a:extLst>
              </a:tr>
            </a:tbl>
          </a:graphicData>
        </a:graphic>
      </p:graphicFrame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1C88406F-EEC0-2A4D-B7D0-9C07735EF3CF}"/>
              </a:ext>
            </a:extLst>
          </p:cNvPr>
          <p:cNvSpPr txBox="1">
            <a:spLocks/>
          </p:cNvSpPr>
          <p:nvPr/>
        </p:nvSpPr>
        <p:spPr>
          <a:xfrm>
            <a:off x="838201" y="1473932"/>
            <a:ext cx="10691812" cy="5018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Bootstrap4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中设置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了文字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排版类并添加了一些新的元素。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014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23A31-D6D6-D54C-974F-E757A4E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颜色类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1C88406F-EEC0-2A4D-B7D0-9C07735EF3CF}"/>
              </a:ext>
            </a:extLst>
          </p:cNvPr>
          <p:cNvSpPr txBox="1">
            <a:spLocks/>
          </p:cNvSpPr>
          <p:nvPr/>
        </p:nvSpPr>
        <p:spPr>
          <a:xfrm>
            <a:off x="838201" y="1473932"/>
            <a:ext cx="10691812" cy="5018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Bootstrap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为文本和背景提供了丰富的颜色类。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DA3F1A-5046-EA46-B200-7B187ACF5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8" y="1862158"/>
            <a:ext cx="4765674" cy="25404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AB3E4D5-B41C-804A-9BBE-E77D85B17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537" y="1862158"/>
            <a:ext cx="5586413" cy="250934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F96C84-F942-2847-AAEB-1770071EE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868" y="4429701"/>
            <a:ext cx="3333750" cy="20631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BBC146-7F1D-E743-8AB3-B3BE9A864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6350" y="4429701"/>
            <a:ext cx="1416050" cy="228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3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5343</TotalTime>
  <Words>1847</Words>
  <Application>Microsoft Office PowerPoint</Application>
  <PresentationFormat>宽屏</PresentationFormat>
  <Paragraphs>270</Paragraphs>
  <Slides>33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9" baseType="lpstr">
      <vt:lpstr>等线</vt:lpstr>
      <vt:lpstr>等线 Light</vt:lpstr>
      <vt:lpstr>宋体</vt:lpstr>
      <vt:lpstr>Arial</vt:lpstr>
      <vt:lpstr>Wingdings</vt:lpstr>
      <vt:lpstr>Office 主题​​</vt:lpstr>
      <vt:lpstr>3.4 Bootstrap简介</vt:lpstr>
      <vt:lpstr>Bootstrap</vt:lpstr>
      <vt:lpstr>Bootstrap环境安装</vt:lpstr>
      <vt:lpstr>3.4.1 Bootstrap CSS</vt:lpstr>
      <vt:lpstr>Bootstrap CSS概览</vt:lpstr>
      <vt:lpstr>Bootstrap 网格系统</vt:lpstr>
      <vt:lpstr>Bootstrap 网格系统规则</vt:lpstr>
      <vt:lpstr>文字排版类</vt:lpstr>
      <vt:lpstr>颜色类</vt:lpstr>
      <vt:lpstr>表格类</vt:lpstr>
      <vt:lpstr>图片类</vt:lpstr>
      <vt:lpstr>表单类</vt:lpstr>
      <vt:lpstr>按钮类</vt:lpstr>
      <vt:lpstr>3.4.2 Bootstrap布局组件</vt:lpstr>
      <vt:lpstr>导航栏</vt:lpstr>
      <vt:lpstr>导航栏示例</vt:lpstr>
      <vt:lpstr>导航栏示例 – 动态选择卡</vt:lpstr>
      <vt:lpstr>下拉菜单</vt:lpstr>
      <vt:lpstr>下拉菜单示例</vt:lpstr>
      <vt:lpstr>导航下拉菜单</vt:lpstr>
      <vt:lpstr>卡片</vt:lpstr>
      <vt:lpstr>卡片示例</vt:lpstr>
      <vt:lpstr>分页</vt:lpstr>
      <vt:lpstr>分页示例</vt:lpstr>
      <vt:lpstr>3.4.3 Bootstrap插件</vt:lpstr>
      <vt:lpstr>折叠</vt:lpstr>
      <vt:lpstr>折叠高级示例</vt:lpstr>
      <vt:lpstr>信息提示框</vt:lpstr>
      <vt:lpstr>提示框</vt:lpstr>
      <vt:lpstr>模态框</vt:lpstr>
      <vt:lpstr>模态框示例</vt:lpstr>
      <vt:lpstr>轮播</vt:lpstr>
      <vt:lpstr>轮播示例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Web编程简介</dc:title>
  <dc:creator>Microsoft Office User</dc:creator>
  <cp:lastModifiedBy>yezi</cp:lastModifiedBy>
  <cp:revision>982</cp:revision>
  <dcterms:created xsi:type="dcterms:W3CDTF">2020-02-08T09:17:17Z</dcterms:created>
  <dcterms:modified xsi:type="dcterms:W3CDTF">2020-03-16T10:12:30Z</dcterms:modified>
</cp:coreProperties>
</file>